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2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17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5303520"/>
            <a:ext cx="12188952" cy="1554480"/>
          </a:xfrm>
          <a:prstGeom prst="rect">
            <a:avLst/>
          </a:prstGeom>
          <a:solidFill>
            <a:srgbClr val="16294F"/>
          </a:solidFill>
          <a:ln w="12700">
            <a:solidFill>
              <a:srgbClr val="16294F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65760" y="13716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300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ORDINAMENTO DEGLI STUDI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114300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Ordinamento degli studi</a:t>
            </a:r>
            <a:endParaRPr lang="en-US" sz="4600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dell'IMS</a:t>
            </a:r>
            <a:endParaRPr lang="en-US" sz="4600" dirty="0"/>
          </a:p>
        </p:txBody>
      </p:sp>
      <p:sp>
        <p:nvSpPr>
          <p:cNvPr id="6" name="Text 4"/>
          <p:cNvSpPr/>
          <p:nvPr/>
        </p:nvSpPr>
        <p:spPr>
          <a:xfrm>
            <a:off x="365760" y="3566160"/>
            <a:ext cx="11430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A0AA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Inquadramento normativo, procedimento, contenuti e prossimi passi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65760" y="5486400"/>
            <a:ext cx="11430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070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·  Collegio dei Docenti  ·  13 maggio 2026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Inquadramento normativo – la catena delle fonti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914400"/>
            <a:ext cx="2468880" cy="15087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Text 5"/>
          <p:cNvSpPr/>
          <p:nvPr/>
        </p:nvSpPr>
        <p:spPr>
          <a:xfrm>
            <a:off x="411480" y="987552"/>
            <a:ext cx="2468880" cy="5486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Legge n. 69/2023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11480" y="1572768"/>
            <a:ext cx="2468880" cy="7772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t"/>
          <a:lstStyle/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Legge di riforma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istituisce IMS e delega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 Congresso di Stato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2926080" y="1417320"/>
            <a:ext cx="411480" cy="502920"/>
          </a:xfrm>
          <a:prstGeom prst="rightArrow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0" name="Shape 8"/>
          <p:cNvSpPr/>
          <p:nvPr/>
        </p:nvSpPr>
        <p:spPr>
          <a:xfrm>
            <a:off x="3337560" y="914400"/>
            <a:ext cx="2468880" cy="1508760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1" name="Text 9"/>
          <p:cNvSpPr/>
          <p:nvPr/>
        </p:nvSpPr>
        <p:spPr>
          <a:xfrm>
            <a:off x="3337560" y="987552"/>
            <a:ext cx="2468880" cy="5486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D.D. n. 104/2025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3337560" y="1572768"/>
            <a:ext cx="2468880" cy="7772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t"/>
          <a:lstStyle/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Statuto IMS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(5 agosto 2025)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art. 2 c.7 –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5852160" y="1417320"/>
            <a:ext cx="411480" cy="502920"/>
          </a:xfrm>
          <a:prstGeom prst="rightArrow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4" name="Shape 12"/>
          <p:cNvSpPr/>
          <p:nvPr/>
        </p:nvSpPr>
        <p:spPr>
          <a:xfrm>
            <a:off x="6263640" y="914400"/>
            <a:ext cx="2468880" cy="1508760"/>
          </a:xfrm>
          <a:prstGeom prst="rect">
            <a:avLst/>
          </a:prstGeom>
          <a:solidFill>
            <a:srgbClr val="2A7A4B"/>
          </a:solidFill>
          <a:ln w="12700">
            <a:solidFill>
              <a:srgbClr val="2A7A4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5" name="Text 13"/>
          <p:cNvSpPr/>
          <p:nvPr/>
        </p:nvSpPr>
        <p:spPr>
          <a:xfrm>
            <a:off x="6263640" y="987552"/>
            <a:ext cx="2468880" cy="5486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Delegato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Ordinamento Studi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6263640" y="1572768"/>
            <a:ext cx="2468880" cy="7772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t"/>
          <a:lstStyle/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adottato dal CGS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 proposta CdA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D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sentito il CA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8778240" y="1417320"/>
            <a:ext cx="411480" cy="502920"/>
          </a:xfrm>
          <a:prstGeom prst="rightArrow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8" name="Shape 16"/>
          <p:cNvSpPr/>
          <p:nvPr/>
        </p:nvSpPr>
        <p:spPr>
          <a:xfrm>
            <a:off x="9189720" y="914400"/>
            <a:ext cx="2468880" cy="1508760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9" name="Text 17"/>
          <p:cNvSpPr/>
          <p:nvPr/>
        </p:nvSpPr>
        <p:spPr>
          <a:xfrm>
            <a:off x="9189720" y="987552"/>
            <a:ext cx="2468880" cy="5486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Regolamento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Didattico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9189720" y="1572768"/>
            <a:ext cx="2468880" cy="77724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t"/>
          <a:lstStyle/>
          <a:p>
            <a:pPr marL="0" indent="0" algn="ctr">
              <a:buNone/>
            </a:pPr>
            <a:r>
              <a:rPr lang="en-US" sz="1000" dirty="0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adottato dal CdA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 err="1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Sentito</a:t>
            </a:r>
            <a:r>
              <a:rPr lang="en-US" sz="1000" dirty="0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il CA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art. 2 c.6 d) –</a:t>
            </a:r>
            <a:br>
              <a:rPr lang="en-US" sz="1000" dirty="0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1000" dirty="0">
                <a:solidFill>
                  <a:srgbClr val="D0D8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 APPROVARSI UNA VOLTA EMANATO IL DECRETO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11480" y="2606040"/>
            <a:ext cx="11338560" cy="658368"/>
          </a:xfrm>
          <a:prstGeom prst="rect">
            <a:avLst/>
          </a:prstGeom>
          <a:solidFill>
            <a:srgbClr val="DEEAF1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2" name="Text 20"/>
          <p:cNvSpPr/>
          <p:nvPr/>
        </p:nvSpPr>
        <p:spPr>
          <a:xfrm>
            <a:off x="548640" y="2606040"/>
            <a:ext cx="111556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2, c. 7 DD 104/2025 – </a:t>
            </a:r>
            <a:r>
              <a:rPr lang="en-US" sz="1150" i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«Con distinto decreto delegato adottato dal Congresso di Stato nell'esercizio della delega di cui all'art. 4 della L. 69/2023, è disciplinato l'ordinamento degli studi nel rispetto della legislazione vigente in materia di istruzione superiore. Tale decreto delegato è adottato su proposta avanzata dal CdA, sentito il CA.»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411480" y="3410712"/>
            <a:ext cx="11338560" cy="804672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4" name="Shape 22"/>
          <p:cNvSpPr/>
          <p:nvPr/>
        </p:nvSpPr>
        <p:spPr>
          <a:xfrm>
            <a:off x="411480" y="3410712"/>
            <a:ext cx="2331720" cy="8046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5" name="Text 23"/>
          <p:cNvSpPr/>
          <p:nvPr/>
        </p:nvSpPr>
        <p:spPr>
          <a:xfrm>
            <a:off x="502920" y="3410712"/>
            <a:ext cx="2212848" cy="80467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Atto normativo primario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2880360" y="3410712"/>
            <a:ext cx="877824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È un decreto delegato del Congresso di Stato, non un regolamento interno – ha rango di legge.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11480" y="4325112"/>
            <a:ext cx="11338560" cy="804672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8" name="Shape 26"/>
          <p:cNvSpPr/>
          <p:nvPr/>
        </p:nvSpPr>
        <p:spPr>
          <a:xfrm>
            <a:off x="411480" y="4325112"/>
            <a:ext cx="2331720" cy="8046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9" name="Text 27"/>
          <p:cNvSpPr/>
          <p:nvPr/>
        </p:nvSpPr>
        <p:spPr>
          <a:xfrm>
            <a:off x="502920" y="4325112"/>
            <a:ext cx="2212848" cy="80467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Separato dallo Statuto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880360" y="4325112"/>
            <a:ext cx="877824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L'ordinamento non fa parte del DD 104/2025 (Statuto IMS): è un atto autonomo, modificabile in modo indipendente.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11480" y="5239512"/>
            <a:ext cx="11338560" cy="804672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2" name="Shape 30"/>
          <p:cNvSpPr/>
          <p:nvPr/>
        </p:nvSpPr>
        <p:spPr>
          <a:xfrm>
            <a:off x="411480" y="5239512"/>
            <a:ext cx="2331720" cy="8046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3" name="Text 31"/>
          <p:cNvSpPr/>
          <p:nvPr/>
        </p:nvSpPr>
        <p:spPr>
          <a:xfrm>
            <a:off x="502920" y="5239512"/>
            <a:ext cx="2212848" cy="80467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 codificato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2880360" y="5239512"/>
            <a:ext cx="877824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Proposta del CdA → parere del CA → adozione da parte del Congresso di Stato. Iter ora completato lato IMS.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decreto precedente – D.L. n. 62/2012 è superato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868680"/>
            <a:ext cx="5303520" cy="347472"/>
          </a:xfrm>
          <a:prstGeom prst="rect">
            <a:avLst/>
          </a:prstGeom>
          <a:solidFill>
            <a:srgbClr val="C55A11"/>
          </a:solidFill>
          <a:ln w="12700">
            <a:solidFill>
              <a:srgbClr val="C55A11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Text 5"/>
          <p:cNvSpPr/>
          <p:nvPr/>
        </p:nvSpPr>
        <p:spPr>
          <a:xfrm>
            <a:off x="411480" y="868680"/>
            <a:ext cx="53035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D.L. n. 62 del 31 maggio 2012 – l'ordinamento previgente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11480" y="1271016"/>
            <a:ext cx="5303520" cy="749808"/>
          </a:xfrm>
          <a:prstGeom prst="rect">
            <a:avLst/>
          </a:prstGeom>
          <a:solidFill>
            <a:srgbClr val="FFF5F4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9" name="Shape 7"/>
          <p:cNvSpPr/>
          <p:nvPr/>
        </p:nvSpPr>
        <p:spPr>
          <a:xfrm>
            <a:off x="411480" y="1271016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0" name="Text 8"/>
          <p:cNvSpPr/>
          <p:nvPr/>
        </p:nvSpPr>
        <p:spPr>
          <a:xfrm>
            <a:off x="502920" y="1271016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Adottato nel 2012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2148840" y="1271016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Precedente di oltre 13 anni alla riforma IMS del 2023–2025.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11480" y="2075688"/>
            <a:ext cx="5303520" cy="749808"/>
          </a:xfrm>
          <a:prstGeom prst="rect">
            <a:avLst/>
          </a:prstGeom>
          <a:solidFill>
            <a:srgbClr val="FEF0EE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3" name="Shape 11"/>
          <p:cNvSpPr/>
          <p:nvPr/>
        </p:nvSpPr>
        <p:spPr>
          <a:xfrm>
            <a:off x="411480" y="2075688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4" name="Text 12"/>
          <p:cNvSpPr/>
          <p:nvPr/>
        </p:nvSpPr>
        <p:spPr>
          <a:xfrm>
            <a:off x="502920" y="2075688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Nessuna integrazione QSQ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2148840" y="2075688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 fa riferimento al Quadro Sammarinese delle Qualifiche (istituito nel 2023).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11480" y="2880360"/>
            <a:ext cx="5303520" cy="749808"/>
          </a:xfrm>
          <a:prstGeom prst="rect">
            <a:avLst/>
          </a:prstGeom>
          <a:solidFill>
            <a:srgbClr val="FFF5F4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7" name="Shape 15"/>
          <p:cNvSpPr/>
          <p:nvPr/>
        </p:nvSpPr>
        <p:spPr>
          <a:xfrm>
            <a:off x="411480" y="2880360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8" name="Text 16"/>
          <p:cNvSpPr/>
          <p:nvPr/>
        </p:nvSpPr>
        <p:spPr>
          <a:xfrm>
            <a:off x="502920" y="2880360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 CFA assente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2148840" y="2880360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 prevede crediti formativi accademici né corrispondenza ECTS.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11480" y="3685032"/>
            <a:ext cx="5303520" cy="749808"/>
          </a:xfrm>
          <a:prstGeom prst="rect">
            <a:avLst/>
          </a:prstGeom>
          <a:solidFill>
            <a:srgbClr val="FEF0EE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1" name="Shape 19"/>
          <p:cNvSpPr/>
          <p:nvPr/>
        </p:nvSpPr>
        <p:spPr>
          <a:xfrm>
            <a:off x="411480" y="3685032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2" name="Text 20"/>
          <p:cNvSpPr/>
          <p:nvPr/>
        </p:nvSpPr>
        <p:spPr>
          <a:xfrm>
            <a:off x="502920" y="3685032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Titoli non equiparati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2148840" y="3685032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Nessuna norma di equiparazione automatica ai titoli universitari sammarinesi.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11480" y="4489704"/>
            <a:ext cx="5303520" cy="749808"/>
          </a:xfrm>
          <a:prstGeom prst="rect">
            <a:avLst/>
          </a:prstGeom>
          <a:solidFill>
            <a:srgbClr val="FFF5F4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5" name="Shape 23"/>
          <p:cNvSpPr/>
          <p:nvPr/>
        </p:nvSpPr>
        <p:spPr>
          <a:xfrm>
            <a:off x="411480" y="4489704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6" name="Text 24"/>
          <p:cNvSpPr/>
          <p:nvPr/>
        </p:nvSpPr>
        <p:spPr>
          <a:xfrm>
            <a:off x="502920" y="4489704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 superata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2148840" y="4489704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 riconosce CdA, CA, Presidenza nei ruoli previsti dalla L. 69/2023.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411480" y="5294376"/>
            <a:ext cx="5303520" cy="749808"/>
          </a:xfrm>
          <a:prstGeom prst="rect">
            <a:avLst/>
          </a:prstGeom>
          <a:solidFill>
            <a:srgbClr val="FEF0EE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9" name="Shape 27"/>
          <p:cNvSpPr/>
          <p:nvPr/>
        </p:nvSpPr>
        <p:spPr>
          <a:xfrm>
            <a:off x="411480" y="5294376"/>
            <a:ext cx="1645920" cy="749808"/>
          </a:xfrm>
          <a:prstGeom prst="rect">
            <a:avLst/>
          </a:prstGeom>
          <a:solidFill>
            <a:srgbClr val="FFDDE2"/>
          </a:solidFill>
          <a:ln w="12700">
            <a:solidFill>
              <a:srgbClr val="EAAA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0" name="Text 28"/>
          <p:cNvSpPr/>
          <p:nvPr/>
        </p:nvSpPr>
        <p:spPr>
          <a:xfrm>
            <a:off x="502920" y="5294376"/>
            <a:ext cx="1536192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C55A1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Qualità e mobilità assenti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2148840" y="5294376"/>
            <a:ext cx="3493008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Nessuna previsione su assicurazione della qualità o mobilità internazionale.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5943600" y="868680"/>
            <a:ext cx="5852160" cy="347472"/>
          </a:xfrm>
          <a:prstGeom prst="rect">
            <a:avLst/>
          </a:prstGeom>
          <a:solidFill>
            <a:srgbClr val="375623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3" name="Text 31"/>
          <p:cNvSpPr/>
          <p:nvPr/>
        </p:nvSpPr>
        <p:spPr>
          <a:xfrm>
            <a:off x="5943600" y="868680"/>
            <a:ext cx="58521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nuovo decreto – cosa cambia</a:t>
            </a:r>
            <a:endParaRPr lang="en-US" sz="1150" dirty="0"/>
          </a:p>
        </p:txBody>
      </p:sp>
      <p:sp>
        <p:nvSpPr>
          <p:cNvPr id="34" name="Shape 32"/>
          <p:cNvSpPr/>
          <p:nvPr/>
        </p:nvSpPr>
        <p:spPr>
          <a:xfrm>
            <a:off x="5943600" y="1271016"/>
            <a:ext cx="5852160" cy="74980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5" name="Shape 33"/>
          <p:cNvSpPr/>
          <p:nvPr/>
        </p:nvSpPr>
        <p:spPr>
          <a:xfrm>
            <a:off x="5943600" y="1271016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6" name="Text 34"/>
          <p:cNvSpPr/>
          <p:nvPr/>
        </p:nvSpPr>
        <p:spPr>
          <a:xfrm>
            <a:off x="6035040" y="1271016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giuridica aggiornata</a:t>
            </a:r>
            <a:endParaRPr lang="en-US" sz="950" dirty="0"/>
          </a:p>
        </p:txBody>
      </p:sp>
      <p:sp>
        <p:nvSpPr>
          <p:cNvPr id="37" name="Text 35"/>
          <p:cNvSpPr/>
          <p:nvPr/>
        </p:nvSpPr>
        <p:spPr>
          <a:xfrm>
            <a:off x="7955280" y="1271016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Fondato su L. 69/2023, DD 104/2025, QSQ (DD 180/2023): coerente con l'intero impianto riformato.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5943600" y="2075688"/>
            <a:ext cx="5852160" cy="749808"/>
          </a:xfrm>
          <a:prstGeom prst="rect">
            <a:avLst/>
          </a:prstGeom>
          <a:solidFill>
            <a:srgbClr val="E8F6EE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9" name="Shape 37"/>
          <p:cNvSpPr/>
          <p:nvPr/>
        </p:nvSpPr>
        <p:spPr>
          <a:xfrm>
            <a:off x="5943600" y="2075688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0" name="Text 38"/>
          <p:cNvSpPr/>
          <p:nvPr/>
        </p:nvSpPr>
        <p:spPr>
          <a:xfrm>
            <a:off x="6035040" y="2075688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livelli accademici QSQ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7955280" y="2075688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Dal diploma di I livello (6A) al dottorato di ricerca (8): corrispondenza piena al sistema europeo.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5943600" y="2880360"/>
            <a:ext cx="5852160" cy="74980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3" name="Shape 41"/>
          <p:cNvSpPr/>
          <p:nvPr/>
        </p:nvSpPr>
        <p:spPr>
          <a:xfrm>
            <a:off x="5943600" y="2880360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4" name="Text 42"/>
          <p:cNvSpPr/>
          <p:nvPr/>
        </p:nvSpPr>
        <p:spPr>
          <a:xfrm>
            <a:off x="6035040" y="2880360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CFA = ECTS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7955280" y="2880360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Crediti formativi accademici perfettamente corrispondenti al sistema ECTS (180/120/300 CFA).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5943600" y="3685032"/>
            <a:ext cx="5852160" cy="749808"/>
          </a:xfrm>
          <a:prstGeom prst="rect">
            <a:avLst/>
          </a:prstGeom>
          <a:solidFill>
            <a:srgbClr val="E8F6EE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7" name="Shape 45"/>
          <p:cNvSpPr/>
          <p:nvPr/>
        </p:nvSpPr>
        <p:spPr>
          <a:xfrm>
            <a:off x="5943600" y="3685032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8" name="Text 46"/>
          <p:cNvSpPr/>
          <p:nvPr/>
        </p:nvSpPr>
        <p:spPr>
          <a:xfrm>
            <a:off x="6035040" y="3685032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Equiparazione immediata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7955280" y="3685032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Diploma I livello = laurea triennale, con effetto dalla data di conseguimento, senza decreti attuativi aggiuntivi.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5943600" y="4489704"/>
            <a:ext cx="5852160" cy="74980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1" name="Shape 49"/>
          <p:cNvSpPr/>
          <p:nvPr/>
        </p:nvSpPr>
        <p:spPr>
          <a:xfrm>
            <a:off x="5943600" y="4489704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2" name="Text 50"/>
          <p:cNvSpPr/>
          <p:nvPr/>
        </p:nvSpPr>
        <p:spPr>
          <a:xfrm>
            <a:off x="6035040" y="4489704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Assicurazione qualità</a:t>
            </a:r>
            <a:endParaRPr lang="en-US" sz="950" dirty="0"/>
          </a:p>
        </p:txBody>
      </p:sp>
      <p:sp>
        <p:nvSpPr>
          <p:cNvPr id="53" name="Text 51"/>
          <p:cNvSpPr/>
          <p:nvPr/>
        </p:nvSpPr>
        <p:spPr>
          <a:xfrm>
            <a:off x="7955280" y="4489704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 primaria conforme agli ESG 2015 – elemento assente nel D.P.R. 212/2005 italiano.</a:t>
            </a:r>
            <a:endParaRPr lang="en-US" sz="1000" dirty="0"/>
          </a:p>
        </p:txBody>
      </p:sp>
      <p:sp>
        <p:nvSpPr>
          <p:cNvPr id="54" name="Shape 52"/>
          <p:cNvSpPr/>
          <p:nvPr/>
        </p:nvSpPr>
        <p:spPr>
          <a:xfrm>
            <a:off x="5943600" y="5294376"/>
            <a:ext cx="5852160" cy="749808"/>
          </a:xfrm>
          <a:prstGeom prst="rect">
            <a:avLst/>
          </a:prstGeom>
          <a:solidFill>
            <a:srgbClr val="E8F6EE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5" name="Shape 53"/>
          <p:cNvSpPr/>
          <p:nvPr/>
        </p:nvSpPr>
        <p:spPr>
          <a:xfrm>
            <a:off x="5943600" y="5294376"/>
            <a:ext cx="1920240" cy="749808"/>
          </a:xfrm>
          <a:prstGeom prst="rect">
            <a:avLst/>
          </a:prstGeom>
          <a:solidFill>
            <a:srgbClr val="E2EFDA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6" name="Text 54"/>
          <p:cNvSpPr/>
          <p:nvPr/>
        </p:nvSpPr>
        <p:spPr>
          <a:xfrm>
            <a:off x="6035040" y="5294376"/>
            <a:ext cx="1755648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Abrogazione esplicita</a:t>
            </a:r>
            <a:endParaRPr lang="en-US" sz="950" dirty="0"/>
          </a:p>
        </p:txBody>
      </p:sp>
      <p:sp>
        <p:nvSpPr>
          <p:cNvPr id="57" name="Text 55"/>
          <p:cNvSpPr/>
          <p:nvPr/>
        </p:nvSpPr>
        <p:spPr>
          <a:xfrm>
            <a:off x="7955280" y="5294376"/>
            <a:ext cx="3749040" cy="7498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12 del nuovo decreto abroga espressamente il D.L. n. 62/2012.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procedimento seguito – iter completato lato IMS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1115568"/>
            <a:ext cx="256032" cy="256032"/>
          </a:xfrm>
          <a:prstGeom prst="ellipse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Shape 5"/>
          <p:cNvSpPr/>
          <p:nvPr/>
        </p:nvSpPr>
        <p:spPr>
          <a:xfrm>
            <a:off x="525780" y="1371600"/>
            <a:ext cx="27432" cy="283464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8" name="Text 6"/>
          <p:cNvSpPr/>
          <p:nvPr/>
        </p:nvSpPr>
        <p:spPr>
          <a:xfrm>
            <a:off x="777240" y="914400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2024–2025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2377440" y="1024128"/>
            <a:ext cx="2286000" cy="43891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0" name="Text 8"/>
          <p:cNvSpPr/>
          <p:nvPr/>
        </p:nvSpPr>
        <p:spPr>
          <a:xfrm>
            <a:off x="2377440" y="1024128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ELABORAZIONE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4773168" y="1024128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166360" y="877824"/>
            <a:ext cx="6601968" cy="731520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3" name="Text 11"/>
          <p:cNvSpPr/>
          <p:nvPr/>
        </p:nvSpPr>
        <p:spPr>
          <a:xfrm>
            <a:off x="5285232" y="877824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Presidenza elabora la bozza di ordinamento. Il testo è discusso nel corso delle sedute degli anni accademici 2024/25 e 2025/26.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11480" y="1920240"/>
            <a:ext cx="256032" cy="256032"/>
          </a:xfrm>
          <a:prstGeom prst="ellipse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5" name="Shape 13"/>
          <p:cNvSpPr/>
          <p:nvPr/>
        </p:nvSpPr>
        <p:spPr>
          <a:xfrm>
            <a:off x="525780" y="2176272"/>
            <a:ext cx="27432" cy="283464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6" name="Text 14"/>
          <p:cNvSpPr/>
          <p:nvPr/>
        </p:nvSpPr>
        <p:spPr>
          <a:xfrm>
            <a:off x="777240" y="1719072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Ago 2025</a:t>
            </a:r>
            <a:endParaRPr lang="en-US" sz="900" dirty="0"/>
          </a:p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Prot. 301/2025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377440" y="1828800"/>
            <a:ext cx="2286000" cy="43891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8" name="Text 16"/>
          <p:cNvSpPr/>
          <p:nvPr/>
        </p:nvSpPr>
        <p:spPr>
          <a:xfrm>
            <a:off x="2377440" y="1828800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TRASMISSIONE AL CA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4773168" y="1828800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5166360" y="1682496"/>
            <a:ext cx="6601968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1" name="Text 19"/>
          <p:cNvSpPr/>
          <p:nvPr/>
        </p:nvSpPr>
        <p:spPr>
          <a:xfrm>
            <a:off x="5285232" y="1682496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seguito dell'emanazione del DD 104/2025 (Statuto IMS), la bozza è formalmente inviata al Consiglio Accademico per il parere previsto dall'art. 2 c.7.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11480" y="2724912"/>
            <a:ext cx="256032" cy="256032"/>
          </a:xfrm>
          <a:prstGeom prst="ellipse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3" name="Shape 21"/>
          <p:cNvSpPr/>
          <p:nvPr/>
        </p:nvSpPr>
        <p:spPr>
          <a:xfrm>
            <a:off x="525780" y="2980944"/>
            <a:ext cx="27432" cy="283464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4" name="Text 22"/>
          <p:cNvSpPr/>
          <p:nvPr/>
        </p:nvSpPr>
        <p:spPr>
          <a:xfrm>
            <a:off x="777240" y="2523744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 2026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2377440" y="2633472"/>
            <a:ext cx="2286000" cy="438912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6" name="Text 24"/>
          <p:cNvSpPr/>
          <p:nvPr/>
        </p:nvSpPr>
        <p:spPr>
          <a:xfrm>
            <a:off x="2377440" y="2633472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ANALISI AFAM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4773168" y="2633472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400" dirty="0"/>
          </a:p>
        </p:txBody>
      </p:sp>
      <p:sp>
        <p:nvSpPr>
          <p:cNvPr id="28" name="Shape 26"/>
          <p:cNvSpPr/>
          <p:nvPr/>
        </p:nvSpPr>
        <p:spPr>
          <a:xfrm>
            <a:off x="5166360" y="2487168"/>
            <a:ext cx="6601968" cy="731520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9" name="Text 27"/>
          <p:cNvSpPr/>
          <p:nvPr/>
        </p:nvSpPr>
        <p:spPr>
          <a:xfrm>
            <a:off x="5285232" y="2487168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Predisposizione dell'analisi comparativa articolo per articolo con il sistema italiano AFAM (L. 508/1999; D.P.R. 212/2005; L. 228/2021; D.M. 124/2022). Esito: piena coerenza con gli standard europei.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11480" y="3529584"/>
            <a:ext cx="256032" cy="256032"/>
          </a:xfrm>
          <a:prstGeom prst="ellipse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1" name="Shape 29"/>
          <p:cNvSpPr/>
          <p:nvPr/>
        </p:nvSpPr>
        <p:spPr>
          <a:xfrm>
            <a:off x="525780" y="3785616"/>
            <a:ext cx="27432" cy="283464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2" name="Text 30"/>
          <p:cNvSpPr/>
          <p:nvPr/>
        </p:nvSpPr>
        <p:spPr>
          <a:xfrm>
            <a:off x="777240" y="3328416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apr 2026</a:t>
            </a:r>
            <a:endParaRPr lang="en-US" sz="900" dirty="0"/>
          </a:p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CdA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2377440" y="3438144"/>
            <a:ext cx="2286000" cy="438912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4" name="Text 32"/>
          <p:cNvSpPr/>
          <p:nvPr/>
        </p:nvSpPr>
        <p:spPr>
          <a:xfrm>
            <a:off x="2377440" y="3438144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DELIBERA CdA</a:t>
            </a:r>
            <a:endParaRPr lang="en-US" sz="950" dirty="0"/>
          </a:p>
        </p:txBody>
      </p:sp>
      <p:sp>
        <p:nvSpPr>
          <p:cNvPr id="35" name="Text 33"/>
          <p:cNvSpPr/>
          <p:nvPr/>
        </p:nvSpPr>
        <p:spPr>
          <a:xfrm>
            <a:off x="4773168" y="3438144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400" dirty="0"/>
          </a:p>
        </p:txBody>
      </p:sp>
      <p:sp>
        <p:nvSpPr>
          <p:cNvPr id="36" name="Shape 34"/>
          <p:cNvSpPr/>
          <p:nvPr/>
        </p:nvSpPr>
        <p:spPr>
          <a:xfrm>
            <a:off x="5166360" y="3291840"/>
            <a:ext cx="6601968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7" name="Text 35"/>
          <p:cNvSpPr/>
          <p:nvPr/>
        </p:nvSpPr>
        <p:spPr>
          <a:xfrm>
            <a:off x="5285232" y="329184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CdA delibera all'unanimità: adozione della bozza di decreto, invio alla Segreteria di Stato, mandato al Presidente per l'esecuzione. Punto 6 dell'ordine del giorno.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411480" y="4334256"/>
            <a:ext cx="256032" cy="256032"/>
          </a:xfrm>
          <a:prstGeom prst="ellipse">
            <a:avLst/>
          </a:prstGeom>
          <a:solidFill>
            <a:srgbClr val="2A7A4B"/>
          </a:solidFill>
          <a:ln w="12700">
            <a:solidFill>
              <a:srgbClr val="2A7A4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9" name="Shape 37"/>
          <p:cNvSpPr/>
          <p:nvPr/>
        </p:nvSpPr>
        <p:spPr>
          <a:xfrm>
            <a:off x="525780" y="4590288"/>
            <a:ext cx="27432" cy="283464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0" name="Text 38"/>
          <p:cNvSpPr/>
          <p:nvPr/>
        </p:nvSpPr>
        <p:spPr>
          <a:xfrm>
            <a:off x="777240" y="4133088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mag 2026</a:t>
            </a:r>
            <a:endParaRPr lang="en-US" sz="900" dirty="0"/>
          </a:p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Prot. 160/2026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2377440" y="4242816"/>
            <a:ext cx="2286000" cy="438912"/>
          </a:xfrm>
          <a:prstGeom prst="rect">
            <a:avLst/>
          </a:prstGeom>
          <a:solidFill>
            <a:srgbClr val="2A7A4B"/>
          </a:solidFill>
          <a:ln w="12700">
            <a:solidFill>
              <a:srgbClr val="2A7A4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2" name="Text 40"/>
          <p:cNvSpPr/>
          <p:nvPr/>
        </p:nvSpPr>
        <p:spPr>
          <a:xfrm>
            <a:off x="2377440" y="4242816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TRASMISSIONE ISTITUZIONALE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4773168" y="4242816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</a:t>
            </a:r>
            <a:endParaRPr lang="en-US" sz="1400" dirty="0"/>
          </a:p>
        </p:txBody>
      </p:sp>
      <p:sp>
        <p:nvSpPr>
          <p:cNvPr id="44" name="Shape 42"/>
          <p:cNvSpPr/>
          <p:nvPr/>
        </p:nvSpPr>
        <p:spPr>
          <a:xfrm>
            <a:off x="5166360" y="4096512"/>
            <a:ext cx="6601968" cy="731520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5" name="Text 43"/>
          <p:cNvSpPr/>
          <p:nvPr/>
        </p:nvSpPr>
        <p:spPr>
          <a:xfrm>
            <a:off x="5285232" y="4096512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Lettera formale alla Segreteria di Stato per l'Istruzione e la Cultura. Allegati: bozza decreto + analisi AFAM. Consegnata via t-notice il 11/05/2026 (firmata per </a:t>
            </a:r>
            <a:r>
              <a:rPr lang="en-US" sz="1000" dirty="0" err="1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ricevuta</a:t>
            </a: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 </a:t>
            </a:r>
            <a:r>
              <a:rPr lang="en-US" sz="1000" dirty="0" err="1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Segreteria</a:t>
            </a: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).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411480" y="5138928"/>
            <a:ext cx="256032" cy="256032"/>
          </a:xfrm>
          <a:prstGeom prst="ellipse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7" name="Text 45"/>
          <p:cNvSpPr/>
          <p:nvPr/>
        </p:nvSpPr>
        <p:spPr>
          <a:xfrm>
            <a:off x="777240" y="4937760"/>
            <a:ext cx="1554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corso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2377440" y="5047488"/>
            <a:ext cx="2286000" cy="438912"/>
          </a:xfrm>
          <a:prstGeom prst="rect">
            <a:avLst/>
          </a:prstGeom>
          <a:solidFill>
            <a:srgbClr val="FFF3CD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9" name="Text 47"/>
          <p:cNvSpPr/>
          <p:nvPr/>
        </p:nvSpPr>
        <p:spPr>
          <a:xfrm>
            <a:off x="2377440" y="5047488"/>
            <a:ext cx="22860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CONGRESSO DI STATO</a:t>
            </a:r>
            <a:endParaRPr lang="en-US" sz="950" dirty="0"/>
          </a:p>
        </p:txBody>
      </p:sp>
      <p:sp>
        <p:nvSpPr>
          <p:cNvPr id="50" name="Text 48"/>
          <p:cNvSpPr/>
          <p:nvPr/>
        </p:nvSpPr>
        <p:spPr>
          <a:xfrm>
            <a:off x="4773168" y="5047488"/>
            <a:ext cx="347472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</a:t>
            </a:r>
            <a:endParaRPr lang="en-US" sz="1400" dirty="0"/>
          </a:p>
        </p:txBody>
      </p:sp>
      <p:sp>
        <p:nvSpPr>
          <p:cNvPr id="51" name="Shape 49"/>
          <p:cNvSpPr/>
          <p:nvPr/>
        </p:nvSpPr>
        <p:spPr>
          <a:xfrm>
            <a:off x="5166360" y="4901184"/>
            <a:ext cx="6601968" cy="731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2" name="Text 50"/>
          <p:cNvSpPr/>
          <p:nvPr/>
        </p:nvSpPr>
        <p:spPr>
          <a:xfrm>
            <a:off x="5285232" y="4901184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Adozione del Decreto Delegato da parte del Congresso di Stato. IMS ha completato l'iter di propria competenza. I passaggi seguenti sono di competenza istituzionale esterna.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Struttura dell'offerta formativa prevista dal decreto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841248"/>
            <a:ext cx="5394960" cy="384048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Text 5"/>
          <p:cNvSpPr/>
          <p:nvPr/>
        </p:nvSpPr>
        <p:spPr>
          <a:xfrm>
            <a:off x="411480" y="841248"/>
            <a:ext cx="5394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CORSI NON ACCADEMICI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11480" y="1280160"/>
            <a:ext cx="5394960" cy="1170432"/>
          </a:xfrm>
          <a:prstGeom prst="rect">
            <a:avLst/>
          </a:prstGeom>
          <a:solidFill>
            <a:srgbClr val="DEEAF1"/>
          </a:solidFill>
          <a:ln w="12700">
            <a:solidFill>
              <a:srgbClr val="B0C8DE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9" name="Shape 7"/>
          <p:cNvSpPr/>
          <p:nvPr/>
        </p:nvSpPr>
        <p:spPr>
          <a:xfrm>
            <a:off x="411480" y="1280160"/>
            <a:ext cx="5394960" cy="292608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0" name="Text 8"/>
          <p:cNvSpPr/>
          <p:nvPr/>
        </p:nvSpPr>
        <p:spPr>
          <a:xfrm>
            <a:off x="502920" y="1280160"/>
            <a:ext cx="52303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Avviamento alla musica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530352" y="1618488"/>
            <a:ext cx="5230368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Musicagiocando, Oppalalà, propedeutica – aperti a tutte le età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11480" y="2505456"/>
            <a:ext cx="5394960" cy="1170432"/>
          </a:xfrm>
          <a:prstGeom prst="rect">
            <a:avLst/>
          </a:prstGeom>
          <a:solidFill>
            <a:srgbClr val="F7F9FC"/>
          </a:solidFill>
          <a:ln w="12700">
            <a:solidFill>
              <a:srgbClr val="B0C8DE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3" name="Shape 11"/>
          <p:cNvSpPr/>
          <p:nvPr/>
        </p:nvSpPr>
        <p:spPr>
          <a:xfrm>
            <a:off x="411480" y="2505456"/>
            <a:ext cx="5394960" cy="292608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4" name="Text 12"/>
          <p:cNvSpPr/>
          <p:nvPr/>
        </p:nvSpPr>
        <p:spPr>
          <a:xfrm>
            <a:off x="502920" y="2505456"/>
            <a:ext cx="52303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Corsi pre-accademici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530352" y="2843784"/>
            <a:ext cx="5230368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Strutturati per consentire la frequenza agli alunni di ogni ordine scolastico; finalizzabili all'accesso accademico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11480" y="3730752"/>
            <a:ext cx="5394960" cy="1170432"/>
          </a:xfrm>
          <a:prstGeom prst="rect">
            <a:avLst/>
          </a:prstGeom>
          <a:solidFill>
            <a:srgbClr val="DEEAF1"/>
          </a:solidFill>
          <a:ln w="12700">
            <a:solidFill>
              <a:srgbClr val="B0C8DE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7" name="Shape 15"/>
          <p:cNvSpPr/>
          <p:nvPr/>
        </p:nvSpPr>
        <p:spPr>
          <a:xfrm>
            <a:off x="411480" y="3730752"/>
            <a:ext cx="5394960" cy="292608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8" name="Text 16"/>
          <p:cNvSpPr/>
          <p:nvPr/>
        </p:nvSpPr>
        <p:spPr>
          <a:xfrm>
            <a:off x="502920" y="3730752"/>
            <a:ext cx="52303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Corsi liberi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530352" y="4069080"/>
            <a:ext cx="5230368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Musica per tutte le età, senza vincoli di progressione o diploma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411480" y="4956048"/>
            <a:ext cx="5394960" cy="1170432"/>
          </a:xfrm>
          <a:prstGeom prst="rect">
            <a:avLst/>
          </a:prstGeom>
          <a:solidFill>
            <a:srgbClr val="F7F9FC"/>
          </a:solidFill>
          <a:ln w="12700">
            <a:solidFill>
              <a:srgbClr val="B0C8DE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1" name="Shape 19"/>
          <p:cNvSpPr/>
          <p:nvPr/>
        </p:nvSpPr>
        <p:spPr>
          <a:xfrm>
            <a:off x="411480" y="4956048"/>
            <a:ext cx="5394960" cy="292608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2" name="Text 20"/>
          <p:cNvSpPr/>
          <p:nvPr/>
        </p:nvSpPr>
        <p:spPr>
          <a:xfrm>
            <a:off x="502920" y="4956048"/>
            <a:ext cx="52303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Progetti formativi e sociali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530352" y="5294376"/>
            <a:ext cx="5230368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Ulteriori progetti nel rispetto delle finalità istituzionali (es. concerti, collaborazioni, Ospedale)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5989320" y="841248"/>
            <a:ext cx="5806440" cy="38404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5" name="Text 23"/>
          <p:cNvSpPr/>
          <p:nvPr/>
        </p:nvSpPr>
        <p:spPr>
          <a:xfrm>
            <a:off x="5989320" y="841248"/>
            <a:ext cx="580644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CORSI ACCADEMICI (art. 4 – QSQ)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5989320" y="1280160"/>
            <a:ext cx="5806440" cy="274320"/>
          </a:xfrm>
          <a:prstGeom prst="rect">
            <a:avLst/>
          </a:prstGeom>
          <a:solidFill>
            <a:srgbClr val="F0F4F8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7" name="Text 25"/>
          <p:cNvSpPr/>
          <p:nvPr/>
        </p:nvSpPr>
        <p:spPr>
          <a:xfrm>
            <a:off x="6080760" y="1280160"/>
            <a:ext cx="2194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Titolo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8321040" y="1280160"/>
            <a:ext cx="1325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Livello QSQ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9692640" y="12801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Equiparazione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5989320" y="1554480"/>
            <a:ext cx="5806440" cy="941832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1" name="Text 29"/>
          <p:cNvSpPr/>
          <p:nvPr/>
        </p:nvSpPr>
        <p:spPr>
          <a:xfrm>
            <a:off x="6080760" y="1554480"/>
            <a:ext cx="2176272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Diploma accademico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livello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8302752" y="1737360"/>
            <a:ext cx="1261872" cy="576072"/>
          </a:xfrm>
          <a:prstGeom prst="rect">
            <a:avLst/>
          </a:prstGeom>
          <a:solidFill>
            <a:srgbClr val="E2EFDA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3" name="Text 31"/>
          <p:cNvSpPr/>
          <p:nvPr/>
        </p:nvSpPr>
        <p:spPr>
          <a:xfrm>
            <a:off x="8302752" y="1737360"/>
            <a:ext cx="126187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6A QSQ</a:t>
            </a:r>
            <a:endParaRPr lang="en-US" sz="950" dirty="0"/>
          </a:p>
        </p:txBody>
      </p:sp>
      <p:sp>
        <p:nvSpPr>
          <p:cNvPr id="34" name="Text 32"/>
          <p:cNvSpPr/>
          <p:nvPr/>
        </p:nvSpPr>
        <p:spPr>
          <a:xfrm>
            <a:off x="9692640" y="1554480"/>
            <a:ext cx="2011680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Laurea triennale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5989320" y="2496312"/>
            <a:ext cx="5806440" cy="941832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6" name="Text 34"/>
          <p:cNvSpPr/>
          <p:nvPr/>
        </p:nvSpPr>
        <p:spPr>
          <a:xfrm>
            <a:off x="6080760" y="2496312"/>
            <a:ext cx="2176272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Diploma accademico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II livello / ciclo unico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8302752" y="2679192"/>
            <a:ext cx="1261872" cy="576072"/>
          </a:xfrm>
          <a:prstGeom prst="rect">
            <a:avLst/>
          </a:prstGeom>
          <a:solidFill>
            <a:srgbClr val="E2EFDA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8" name="Text 36"/>
          <p:cNvSpPr/>
          <p:nvPr/>
        </p:nvSpPr>
        <p:spPr>
          <a:xfrm>
            <a:off x="8302752" y="2679192"/>
            <a:ext cx="126187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7A QSQ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9692640" y="2496312"/>
            <a:ext cx="2011680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Laurea magistrale</a:t>
            </a:r>
            <a:endParaRPr lang="en-US" sz="950" dirty="0"/>
          </a:p>
        </p:txBody>
      </p:sp>
      <p:sp>
        <p:nvSpPr>
          <p:cNvPr id="40" name="Shape 38"/>
          <p:cNvSpPr/>
          <p:nvPr/>
        </p:nvSpPr>
        <p:spPr>
          <a:xfrm>
            <a:off x="5989320" y="3438144"/>
            <a:ext cx="5806440" cy="941832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1" name="Text 39"/>
          <p:cNvSpPr/>
          <p:nvPr/>
        </p:nvSpPr>
        <p:spPr>
          <a:xfrm>
            <a:off x="6080760" y="3438144"/>
            <a:ext cx="2176272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Diploma di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specializzazione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8302752" y="3621024"/>
            <a:ext cx="1261872" cy="576072"/>
          </a:xfrm>
          <a:prstGeom prst="rect">
            <a:avLst/>
          </a:prstGeom>
          <a:solidFill>
            <a:srgbClr val="DEEAF1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3" name="Text 41"/>
          <p:cNvSpPr/>
          <p:nvPr/>
        </p:nvSpPr>
        <p:spPr>
          <a:xfrm>
            <a:off x="8302752" y="3621024"/>
            <a:ext cx="126187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E5C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6B – 7B QSQ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9692640" y="3438144"/>
            <a:ext cx="2011680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Spec. professionale avanzata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5989320" y="4379976"/>
            <a:ext cx="5806440" cy="941832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6" name="Text 44"/>
          <p:cNvSpPr/>
          <p:nvPr/>
        </p:nvSpPr>
        <p:spPr>
          <a:xfrm>
            <a:off x="6080760" y="4379976"/>
            <a:ext cx="2176272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Corso di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alta formazione</a:t>
            </a:r>
            <a:endParaRPr lang="en-US" sz="1000" dirty="0"/>
          </a:p>
        </p:txBody>
      </p:sp>
      <p:sp>
        <p:nvSpPr>
          <p:cNvPr id="47" name="Shape 45"/>
          <p:cNvSpPr/>
          <p:nvPr/>
        </p:nvSpPr>
        <p:spPr>
          <a:xfrm>
            <a:off x="8302752" y="4562856"/>
            <a:ext cx="1261872" cy="576072"/>
          </a:xfrm>
          <a:prstGeom prst="rect">
            <a:avLst/>
          </a:prstGeom>
          <a:solidFill>
            <a:srgbClr val="DEEAF1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8" name="Text 46"/>
          <p:cNvSpPr/>
          <p:nvPr/>
        </p:nvSpPr>
        <p:spPr>
          <a:xfrm>
            <a:off x="8302752" y="4562856"/>
            <a:ext cx="126187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E5C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6C QSQ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9692640" y="4379976"/>
            <a:ext cx="2011680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Aggiornamento professionale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5989320" y="5321808"/>
            <a:ext cx="5806440" cy="941832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1" name="Text 49"/>
          <p:cNvSpPr/>
          <p:nvPr/>
        </p:nvSpPr>
        <p:spPr>
          <a:xfrm>
            <a:off x="6080760" y="5321808"/>
            <a:ext cx="2176272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Diploma di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dottorato di ricerca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8302752" y="5504688"/>
            <a:ext cx="1261872" cy="576072"/>
          </a:xfrm>
          <a:prstGeom prst="rect">
            <a:avLst/>
          </a:prstGeom>
          <a:solidFill>
            <a:srgbClr val="FFF3CD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3" name="Text 51"/>
          <p:cNvSpPr/>
          <p:nvPr/>
        </p:nvSpPr>
        <p:spPr>
          <a:xfrm>
            <a:off x="8302752" y="5504688"/>
            <a:ext cx="1261872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QSQ</a:t>
            </a:r>
            <a:endParaRPr lang="en-US" sz="950" dirty="0"/>
          </a:p>
        </p:txBody>
      </p:sp>
      <p:sp>
        <p:nvSpPr>
          <p:cNvPr id="54" name="Text 52"/>
          <p:cNvSpPr/>
          <p:nvPr/>
        </p:nvSpPr>
        <p:spPr>
          <a:xfrm>
            <a:off x="9692640" y="5321808"/>
            <a:ext cx="2011680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Dottorato di ricerca univ.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Caratteristiche principali del decreto – elementi qualificanti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841248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Shape 5"/>
          <p:cNvSpPr/>
          <p:nvPr/>
        </p:nvSpPr>
        <p:spPr>
          <a:xfrm>
            <a:off x="411480" y="841248"/>
            <a:ext cx="557784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8" name="Text 6"/>
          <p:cNvSpPr/>
          <p:nvPr/>
        </p:nvSpPr>
        <p:spPr>
          <a:xfrm>
            <a:off x="521208" y="841248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Equiparazione immediata dei titoli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21208" y="1225296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diploma di I livello è equiparato alla laurea triennale e quello di II livello alla laurea magistrale dalla data di conseguimento del titolo, senza necessità di decreti attuativi aggiuntivi. Vantaggio rispetto alla L. 228/2021 italiana che richiede appositi decreti.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6537960" y="841248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1" name="Shape 9"/>
          <p:cNvSpPr/>
          <p:nvPr/>
        </p:nvSpPr>
        <p:spPr>
          <a:xfrm>
            <a:off x="6537960" y="841248"/>
            <a:ext cx="5577840" cy="347472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2" name="Text 10"/>
          <p:cNvSpPr/>
          <p:nvPr/>
        </p:nvSpPr>
        <p:spPr>
          <a:xfrm>
            <a:off x="6647688" y="841248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 CFA perfettamente allineato a ECTS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6647688" y="1225296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180 CFA per il diploma di I livello · 120 CFA per il II livello · 300 CFA per il ciclo unico. Perfetta corrispondenza con il sistema europeo ECTS. Percorso part-time formalizzato già a livello di norma primaria.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11480" y="2322576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5" name="Shape 13"/>
          <p:cNvSpPr/>
          <p:nvPr/>
        </p:nvSpPr>
        <p:spPr>
          <a:xfrm>
            <a:off x="411480" y="2322576"/>
            <a:ext cx="5577840" cy="347472"/>
          </a:xfrm>
          <a:prstGeom prst="rect">
            <a:avLst/>
          </a:prstGeom>
          <a:solidFill>
            <a:srgbClr val="2A7A4B"/>
          </a:solidFill>
          <a:ln w="12700">
            <a:solidFill>
              <a:srgbClr val="2A7A4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6" name="Text 14"/>
          <p:cNvSpPr/>
          <p:nvPr/>
        </p:nvSpPr>
        <p:spPr>
          <a:xfrm>
            <a:off x="521208" y="2322576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Assicurazione della qualità (art. 10)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21208" y="2706624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 primaria conforme agli ESG 2015 (European Standards and Guidelines for Quality Assurance): elemento innovativo rispetto al D.P.R. 212/2005 italiano, che non prevede analoga disposizione primaria.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537960" y="2322576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9" name="Shape 17"/>
          <p:cNvSpPr/>
          <p:nvPr/>
        </p:nvSpPr>
        <p:spPr>
          <a:xfrm>
            <a:off x="6537960" y="2322576"/>
            <a:ext cx="5577840" cy="347472"/>
          </a:xfrm>
          <a:prstGeom prst="rect">
            <a:avLst/>
          </a:prstGeom>
          <a:solidFill>
            <a:srgbClr val="2E5C8A"/>
          </a:solidFill>
          <a:ln w="12700">
            <a:solidFill>
              <a:srgbClr val="2E5C8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0" name="Text 18"/>
          <p:cNvSpPr/>
          <p:nvPr/>
        </p:nvSpPr>
        <p:spPr>
          <a:xfrm>
            <a:off x="6647688" y="2322576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Mobilità internazionale (art. 11)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6647688" y="2706624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Learning agreement preventivo obbligatorio per la mobilità studentesca: soluzione più solida del modello AFAM italiano, che garantisce trasparenza e tutela per gli studenti IMS in mobilità.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11480" y="3803904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3" name="Shape 21"/>
          <p:cNvSpPr/>
          <p:nvPr/>
        </p:nvSpPr>
        <p:spPr>
          <a:xfrm>
            <a:off x="411480" y="3803904"/>
            <a:ext cx="557784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4" name="Text 22"/>
          <p:cNvSpPr/>
          <p:nvPr/>
        </p:nvSpPr>
        <p:spPr>
          <a:xfrm>
            <a:off x="521208" y="3803904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Joint degree (art. 9)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521208" y="4187952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Previsione di titoli congiunti con istituti partner, con soglia del 30% di CFA IMS già stabilita nel testo primario. Il ruolo del CA è garantito nella proposta. Elemento più avanzato rispetto al quadro AFAM italiano.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6537960" y="3803904"/>
            <a:ext cx="5577840" cy="1335024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7" name="Shape 25"/>
          <p:cNvSpPr/>
          <p:nvPr/>
        </p:nvSpPr>
        <p:spPr>
          <a:xfrm>
            <a:off x="6537960" y="3803904"/>
            <a:ext cx="5577840" cy="347472"/>
          </a:xfrm>
          <a:prstGeom prst="rect">
            <a:avLst/>
          </a:prstGeom>
          <a:solidFill>
            <a:srgbClr val="2A7A4B"/>
          </a:solidFill>
          <a:ln w="12700">
            <a:solidFill>
              <a:srgbClr val="2A7A4B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8" name="Text 26"/>
          <p:cNvSpPr/>
          <p:nvPr/>
        </p:nvSpPr>
        <p:spPr>
          <a:xfrm>
            <a:off x="6647688" y="3803904"/>
            <a:ext cx="535838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Settori artistico-disciplinari (art. 5)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647688" y="4187952"/>
            <a:ext cx="5358384" cy="8778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clausola «solo nell'ambito dei corsi accademici» è più precisa del D.M. 124/2022 italiano, tutelando la flessibilità dei corsi pre-accademici e liberi dalla rigidità della classificazione disciplinare.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Analisi comparativa IMS–AFAM – il decreto è pronto per l'adozione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822960"/>
            <a:ext cx="11338560" cy="420624"/>
          </a:xfrm>
          <a:prstGeom prst="rect">
            <a:avLst/>
          </a:prstGeom>
          <a:solidFill>
            <a:srgbClr val="E2EFDA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Text 5"/>
          <p:cNvSpPr/>
          <p:nvPr/>
        </p:nvSpPr>
        <p:spPr>
          <a:xfrm>
            <a:off x="548640" y="822960"/>
            <a:ext cx="110642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L'analisi comparativa articolo per articolo con il sistema AFAM italiano conferma la piena solidità tecnica e coerenza europea del decreto IMS.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11480" y="1316736"/>
            <a:ext cx="11338560" cy="29260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9" name="Text 7"/>
          <p:cNvSpPr/>
          <p:nvPr/>
        </p:nvSpPr>
        <p:spPr>
          <a:xfrm>
            <a:off x="484632" y="1316736"/>
            <a:ext cx="218541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Area tematica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2862072" y="1316736"/>
            <a:ext cx="81381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Esito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867912" y="1316736"/>
            <a:ext cx="780897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 di rilievo rispetto al sistema AFAM italiano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11480" y="1609344"/>
            <a:ext cx="11338560" cy="612648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3" name="Text 11"/>
          <p:cNvSpPr/>
          <p:nvPr/>
        </p:nvSpPr>
        <p:spPr>
          <a:xfrm>
            <a:off x="502920" y="1609344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Titoli e livelli QSQ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788920" y="1700784"/>
            <a:ext cx="93268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E2EFD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5" name="Text 13"/>
          <p:cNvSpPr/>
          <p:nvPr/>
        </p:nvSpPr>
        <p:spPr>
          <a:xfrm>
            <a:off x="2788920" y="1700784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Pieno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3858768" y="1609344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livelli corrispondenti al D.P.R. 212/2005; ciclo unico da 300 CFA più avanzato del sistema italiano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411480" y="2221992"/>
            <a:ext cx="11338560" cy="6126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8" name="Text 16"/>
          <p:cNvSpPr/>
          <p:nvPr/>
        </p:nvSpPr>
        <p:spPr>
          <a:xfrm>
            <a:off x="502920" y="2221992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Equiparazione titoli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2788920" y="2313432"/>
            <a:ext cx="93268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E2EFD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0" name="Text 18"/>
          <p:cNvSpPr/>
          <p:nvPr/>
        </p:nvSpPr>
        <p:spPr>
          <a:xfrm>
            <a:off x="2788920" y="2313432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Pieno+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858768" y="2221992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Effetto immediato dalla data di conseguimento, senza decreti attuativi (vantaggio vs. L. 228/2021 IT)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11480" y="2834640"/>
            <a:ext cx="11338560" cy="612648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3" name="Text 21"/>
          <p:cNvSpPr/>
          <p:nvPr/>
        </p:nvSpPr>
        <p:spPr>
          <a:xfrm>
            <a:off x="502920" y="2834640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 CFA / ECTS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788920" y="2926080"/>
            <a:ext cx="93268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E2EFD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5" name="Text 23"/>
          <p:cNvSpPr/>
          <p:nvPr/>
        </p:nvSpPr>
        <p:spPr>
          <a:xfrm>
            <a:off x="2788920" y="2926080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Pieno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858768" y="2834640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Perfetta corrispondenza numerica (180/120/300 CFA); percorso part-time formalizzato a livello primario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411480" y="3447288"/>
            <a:ext cx="11338560" cy="6126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8" name="Text 26"/>
          <p:cNvSpPr/>
          <p:nvPr/>
        </p:nvSpPr>
        <p:spPr>
          <a:xfrm>
            <a:off x="502920" y="3447288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Assicurazione della qualità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2788920" y="3538728"/>
            <a:ext cx="932688" cy="429768"/>
          </a:xfrm>
          <a:prstGeom prst="rect">
            <a:avLst/>
          </a:prstGeom>
          <a:solidFill>
            <a:srgbClr val="DCEEFA"/>
          </a:solidFill>
          <a:ln w="12700">
            <a:solidFill>
              <a:srgbClr val="DCEEF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0" name="Text 28"/>
          <p:cNvSpPr/>
          <p:nvPr/>
        </p:nvSpPr>
        <p:spPr>
          <a:xfrm>
            <a:off x="2788920" y="3538728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Innovativo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3858768" y="3447288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 primaria conforme agli ESG 2015: assente nel D.P.R. 212/2005 italiano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411480" y="4059936"/>
            <a:ext cx="11338560" cy="612648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3" name="Text 31"/>
          <p:cNvSpPr/>
          <p:nvPr/>
        </p:nvSpPr>
        <p:spPr>
          <a:xfrm>
            <a:off x="502920" y="4059936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Mobilità internazionale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2788920" y="4151376"/>
            <a:ext cx="932688" cy="429768"/>
          </a:xfrm>
          <a:prstGeom prst="rect">
            <a:avLst/>
          </a:prstGeom>
          <a:solidFill>
            <a:srgbClr val="DCEEFA"/>
          </a:solidFill>
          <a:ln w="12700">
            <a:solidFill>
              <a:srgbClr val="DCEEF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5" name="Text 33"/>
          <p:cNvSpPr/>
          <p:nvPr/>
        </p:nvSpPr>
        <p:spPr>
          <a:xfrm>
            <a:off x="2788920" y="4151376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Innovativo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3858768" y="4059936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Learning agreement preventivo obbligatorio: più solido del modello AFAM italiano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411480" y="4672584"/>
            <a:ext cx="11338560" cy="6126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8" name="Text 36"/>
          <p:cNvSpPr/>
          <p:nvPr/>
        </p:nvSpPr>
        <p:spPr>
          <a:xfrm>
            <a:off x="502920" y="4672584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Settori artistico-discipl.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2788920" y="4764024"/>
            <a:ext cx="93268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E2EFD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0" name="Text 38"/>
          <p:cNvSpPr/>
          <p:nvPr/>
        </p:nvSpPr>
        <p:spPr>
          <a:xfrm>
            <a:off x="2788920" y="4764024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Pieno+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3858768" y="4672584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Clausola «solo ambito accademico» più precisa del D.M. 124/2022 IT; tutela flessibilità pre-accademica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411480" y="5285232"/>
            <a:ext cx="11338560" cy="612648"/>
          </a:xfrm>
          <a:prstGeom prst="rect">
            <a:avLst/>
          </a:prstGeom>
          <a:solidFill>
            <a:srgbClr val="FAFBFD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3" name="Text 41"/>
          <p:cNvSpPr/>
          <p:nvPr/>
        </p:nvSpPr>
        <p:spPr>
          <a:xfrm>
            <a:off x="502920" y="5285232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Joint degree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2788920" y="5376672"/>
            <a:ext cx="93268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E2EFD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5" name="Text 43"/>
          <p:cNvSpPr/>
          <p:nvPr/>
        </p:nvSpPr>
        <p:spPr>
          <a:xfrm>
            <a:off x="2788920" y="5376672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Pieno+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3858768" y="5285232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Soglia 30% CFA IMS già nel testo primario; ruolo CA garantito nella proposta</a:t>
            </a:r>
            <a:endParaRPr lang="en-US" sz="1000" dirty="0"/>
          </a:p>
        </p:txBody>
      </p:sp>
      <p:sp>
        <p:nvSpPr>
          <p:cNvPr id="47" name="Shape 45"/>
          <p:cNvSpPr/>
          <p:nvPr/>
        </p:nvSpPr>
        <p:spPr>
          <a:xfrm>
            <a:off x="411480" y="5897880"/>
            <a:ext cx="11338560" cy="612648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8" name="Text 46"/>
          <p:cNvSpPr/>
          <p:nvPr/>
        </p:nvSpPr>
        <p:spPr>
          <a:xfrm>
            <a:off x="502920" y="5897880"/>
            <a:ext cx="2212848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F38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Norme transitorie</a:t>
            </a:r>
            <a:endParaRPr lang="en-US" sz="1000" dirty="0"/>
          </a:p>
        </p:txBody>
      </p:sp>
      <p:sp>
        <p:nvSpPr>
          <p:cNvPr id="49" name="Shape 47"/>
          <p:cNvSpPr/>
          <p:nvPr/>
        </p:nvSpPr>
        <p:spPr>
          <a:xfrm>
            <a:off x="2788920" y="5989320"/>
            <a:ext cx="932688" cy="429768"/>
          </a:xfrm>
          <a:prstGeom prst="rect">
            <a:avLst/>
          </a:prstGeom>
          <a:solidFill>
            <a:srgbClr val="FFF9C4"/>
          </a:solidFill>
          <a:ln w="12700">
            <a:solidFill>
              <a:srgbClr val="FFF9C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50" name="Text 48"/>
          <p:cNvSpPr/>
          <p:nvPr/>
        </p:nvSpPr>
        <p:spPr>
          <a:xfrm>
            <a:off x="2788920" y="5989320"/>
            <a:ext cx="93268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B886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Sostanziale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3858768" y="5897880"/>
            <a:ext cx="7827264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Validità piena vecchi diplomi; da integrare con criteri operativi di conversione CFA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58368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" name="Shape 1"/>
          <p:cNvSpPr/>
          <p:nvPr/>
        </p:nvSpPr>
        <p:spPr>
          <a:xfrm>
            <a:off x="0" y="658368"/>
            <a:ext cx="12188952" cy="54864"/>
          </a:xfrm>
          <a:prstGeom prst="rect">
            <a:avLst/>
          </a:prstGeom>
          <a:solidFill>
            <a:srgbClr val="C49A2A"/>
          </a:solidFill>
          <a:ln w="12700">
            <a:solidFill>
              <a:srgbClr val="C49A2A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4" name="Text 2"/>
          <p:cNvSpPr/>
          <p:nvPr/>
        </p:nvSpPr>
        <p:spPr>
          <a:xfrm>
            <a:off x="320040" y="0"/>
            <a:ext cx="115214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processo istituzionale – il passo del Congresso di Stato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320040" y="6537960"/>
            <a:ext cx="11430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IMS  •  Collegio dei Docenti  •  13 maggio 2026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411480" y="822960"/>
            <a:ext cx="11338560" cy="475488"/>
          </a:xfrm>
          <a:prstGeom prst="rect">
            <a:avLst/>
          </a:prstGeom>
          <a:solidFill>
            <a:srgbClr val="E2EFDA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7" name="Text 5"/>
          <p:cNvSpPr/>
          <p:nvPr/>
        </p:nvSpPr>
        <p:spPr>
          <a:xfrm>
            <a:off x="548640" y="822960"/>
            <a:ext cx="110642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L'IMS ha completato l'intero iter di propria competenza. La palla passa al Congresso di Stato.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411480" y="1426464"/>
            <a:ext cx="5303520" cy="365760"/>
          </a:xfrm>
          <a:prstGeom prst="rect">
            <a:avLst/>
          </a:prstGeom>
          <a:solidFill>
            <a:srgbClr val="375623"/>
          </a:solidFill>
          <a:ln w="12700">
            <a:solidFill>
              <a:srgbClr val="375623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9" name="Text 7"/>
          <p:cNvSpPr/>
          <p:nvPr/>
        </p:nvSpPr>
        <p:spPr>
          <a:xfrm>
            <a:off x="411480" y="1426464"/>
            <a:ext cx="5303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 IMS – completato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11480" y="1847088"/>
            <a:ext cx="5303520" cy="56692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1" name="Text 9"/>
          <p:cNvSpPr/>
          <p:nvPr/>
        </p:nvSpPr>
        <p:spPr>
          <a:xfrm>
            <a:off x="530352" y="1847088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Elaborazione bozza Decreto (Presidenza, 2024–2025)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11480" y="2468880"/>
            <a:ext cx="530352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3" name="Text 11"/>
          <p:cNvSpPr/>
          <p:nvPr/>
        </p:nvSpPr>
        <p:spPr>
          <a:xfrm>
            <a:off x="530352" y="2468880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Parere del Consiglio Accademico (Prot. 301/2025)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11480" y="3090672"/>
            <a:ext cx="5303520" cy="56692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5" name="Text 13"/>
          <p:cNvSpPr/>
          <p:nvPr/>
        </p:nvSpPr>
        <p:spPr>
          <a:xfrm>
            <a:off x="530352" y="3090672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Analisi comparativa IMS–AFAM (aprile 2026)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11480" y="3712464"/>
            <a:ext cx="530352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7" name="Text 15"/>
          <p:cNvSpPr/>
          <p:nvPr/>
        </p:nvSpPr>
        <p:spPr>
          <a:xfrm>
            <a:off x="530352" y="3712464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Delibera CdA all'unanimità – 30 aprile 2026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11480" y="4334256"/>
            <a:ext cx="5303520" cy="566928"/>
          </a:xfrm>
          <a:prstGeom prst="rect">
            <a:avLst/>
          </a:prstGeom>
          <a:solidFill>
            <a:srgbClr val="F0FAF4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19" name="Text 17"/>
          <p:cNvSpPr/>
          <p:nvPr/>
        </p:nvSpPr>
        <p:spPr>
          <a:xfrm>
            <a:off x="530352" y="4334256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Lettera formale alla Segreteria di Stato – 10 maggio 2026 (Prot. 160/2026)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411480" y="4956048"/>
            <a:ext cx="530352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A8D5B5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1" name="Text 19"/>
          <p:cNvSpPr/>
          <p:nvPr/>
        </p:nvSpPr>
        <p:spPr>
          <a:xfrm>
            <a:off x="530352" y="4956048"/>
            <a:ext cx="51206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75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✔  Ricezione t-notice confermata: 11 maggio 2026 (T. Lonfernini)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943600" y="1426464"/>
            <a:ext cx="5833872" cy="36576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3" name="Text 21"/>
          <p:cNvSpPr/>
          <p:nvPr/>
        </p:nvSpPr>
        <p:spPr>
          <a:xfrm>
            <a:off x="5943600" y="1426464"/>
            <a:ext cx="583387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Prossimi passi – competenza istituzionale esterna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943600" y="1847088"/>
            <a:ext cx="5833872" cy="1097280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5" name="Shape 23"/>
          <p:cNvSpPr/>
          <p:nvPr/>
        </p:nvSpPr>
        <p:spPr>
          <a:xfrm>
            <a:off x="5943600" y="1847088"/>
            <a:ext cx="21945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6" name="Text 24"/>
          <p:cNvSpPr/>
          <p:nvPr/>
        </p:nvSpPr>
        <p:spPr>
          <a:xfrm>
            <a:off x="6035040" y="1847088"/>
            <a:ext cx="20848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 Congresso di Stato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053328" y="2231136"/>
            <a:ext cx="562356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Adozione del Decreto Delegato sull'Ordinamento degli Studi nella forma di decreto delegato ai sensi dell'art. 2 c.7 DD 104/2025.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5943600" y="3008376"/>
            <a:ext cx="5833872" cy="109728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29" name="Shape 27"/>
          <p:cNvSpPr/>
          <p:nvPr/>
        </p:nvSpPr>
        <p:spPr>
          <a:xfrm>
            <a:off x="5943600" y="3008376"/>
            <a:ext cx="21945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0" name="Text 28"/>
          <p:cNvSpPr/>
          <p:nvPr/>
        </p:nvSpPr>
        <p:spPr>
          <a:xfrm>
            <a:off x="6035040" y="3008376"/>
            <a:ext cx="20848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 Attribuzione numero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6053328" y="3392424"/>
            <a:ext cx="562356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 testo trasmesso reca il segnaposto «XXXXXXXX» nel preambolo, che sarà sostituito con il numero definitivo al momento dell'adozione formale.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5943600" y="4169664"/>
            <a:ext cx="5833872" cy="1097280"/>
          </a:xfrm>
          <a:prstGeom prst="rect">
            <a:avLst/>
          </a:prstGeom>
          <a:solidFill>
            <a:srgbClr val="F7F9FC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3" name="Shape 31"/>
          <p:cNvSpPr/>
          <p:nvPr/>
        </p:nvSpPr>
        <p:spPr>
          <a:xfrm>
            <a:off x="5943600" y="4169664"/>
            <a:ext cx="21945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4" name="Text 32"/>
          <p:cNvSpPr/>
          <p:nvPr/>
        </p:nvSpPr>
        <p:spPr>
          <a:xfrm>
            <a:off x="6035040" y="4169664"/>
            <a:ext cx="20848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 Revisione Convenzione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053328" y="4553712"/>
            <a:ext cx="562356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Revisione della convenzione IMS–Conservatorio Maderna Lettimi sulla base del nuovo ordinamento adottato (iter in corso di rinegoziazione).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5943600" y="5330952"/>
            <a:ext cx="5833872" cy="1097280"/>
          </a:xfrm>
          <a:prstGeom prst="rect">
            <a:avLst/>
          </a:prstGeom>
          <a:solidFill>
            <a:srgbClr val="FFFFFF"/>
          </a:solidFill>
          <a:ln w="12700">
            <a:solidFill>
              <a:srgbClr val="DDE5ED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7" name="Shape 35"/>
          <p:cNvSpPr/>
          <p:nvPr/>
        </p:nvSpPr>
        <p:spPr>
          <a:xfrm>
            <a:off x="5943600" y="5330952"/>
            <a:ext cx="21945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  <p:sp>
        <p:nvSpPr>
          <p:cNvPr id="38" name="Text 36"/>
          <p:cNvSpPr/>
          <p:nvPr/>
        </p:nvSpPr>
        <p:spPr>
          <a:xfrm>
            <a:off x="6035040" y="5330952"/>
            <a:ext cx="208483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49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 Regolamento Didattico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053328" y="5715000"/>
            <a:ext cx="562356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1A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Adozione del Regolamento Didattico da parte del CdA su proposta del CA (art. 2, c. 6, lett. d del DD 104/2025) – presuppone il decreto adottato.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411480" y="6263640"/>
            <a:ext cx="11338560" cy="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it-SM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1628</Words>
  <Application>Microsoft Macintosh PowerPoint</Application>
  <PresentationFormat>Widescreen</PresentationFormat>
  <Paragraphs>195</Paragraphs>
  <Slides>8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Giacomo Volpinari - Colony</cp:lastModifiedBy>
  <cp:revision>2</cp:revision>
  <dcterms:created xsi:type="dcterms:W3CDTF">2026-05-12T09:30:39Z</dcterms:created>
  <dcterms:modified xsi:type="dcterms:W3CDTF">2026-05-12T09:35:44Z</dcterms:modified>
</cp:coreProperties>
</file>